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2" r:id="rId3"/>
    <p:sldId id="257" r:id="rId4"/>
    <p:sldId id="264" r:id="rId5"/>
    <p:sldId id="268" r:id="rId6"/>
    <p:sldId id="260" r:id="rId7"/>
    <p:sldId id="267" r:id="rId8"/>
    <p:sldId id="261"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B087C39-7DC2-46A1-8FC3-CEC8D05CF405}" type="datetimeFigureOut">
              <a:rPr lang="en-US" smtClean="0"/>
              <a:t>24-Nov-19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196E3B-1D9D-4E73-BBA9-00D43107C3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96E3B-1D9D-4E73-BBA9-00D43107C3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96E3B-1D9D-4E73-BBA9-00D43107C3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96E3B-1D9D-4E73-BBA9-00D43107C3E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96E3B-1D9D-4E73-BBA9-00D43107C3E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196E3B-1D9D-4E73-BBA9-00D43107C3E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196E3B-1D9D-4E73-BBA9-00D43107C3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196E3B-1D9D-4E73-BBA9-00D43107C3E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087C39-7DC2-46A1-8FC3-CEC8D05CF405}" type="datetimeFigureOut">
              <a:rPr lang="en-US" smtClean="0"/>
              <a:t>24-Nov-19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F196E3B-1D9D-4E73-BBA9-00D43107C3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B087C39-7DC2-46A1-8FC3-CEC8D05CF405}" type="datetimeFigureOut">
              <a:rPr lang="en-US" smtClean="0"/>
              <a:t>24-Nov-19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196E3B-1D9D-4E73-BBA9-00D43107C3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B087C39-7DC2-46A1-8FC3-CEC8D05CF405}" type="datetimeFigureOut">
              <a:rPr lang="en-US" smtClean="0"/>
              <a:t>24-Nov-19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196E3B-1D9D-4E73-BBA9-00D43107C3E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087C39-7DC2-46A1-8FC3-CEC8D05CF405}" type="datetimeFigureOut">
              <a:rPr lang="en-US" smtClean="0"/>
              <a:t>24-Nov-19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196E3B-1D9D-4E73-BBA9-00D43107C3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ro-RO" dirty="0">
                <a:latin typeface="Arial Rounded MT Bold" pitchFamily="34" charset="0"/>
              </a:rPr>
              <a:t>Ș</a:t>
            </a:r>
            <a:r>
              <a:rPr lang="en-US" dirty="0" smtClean="0">
                <a:latin typeface="Arial Rounded MT Bold" pitchFamily="34" charset="0"/>
              </a:rPr>
              <a:t>COALA GIMNAZIAL</a:t>
            </a:r>
            <a:r>
              <a:rPr lang="ro-RO" dirty="0" smtClean="0">
                <a:latin typeface="Arial Rounded MT Bold" pitchFamily="34" charset="0"/>
              </a:rPr>
              <a:t>Ă</a:t>
            </a:r>
            <a:r>
              <a:rPr lang="en-US" dirty="0" smtClean="0">
                <a:latin typeface="Arial Rounded MT Bold" pitchFamily="34" charset="0"/>
              </a:rPr>
              <a:t> NR 13 TIMI</a:t>
            </a:r>
            <a:r>
              <a:rPr lang="ro-RO" dirty="0" smtClean="0">
                <a:latin typeface="Arial Rounded MT Bold" pitchFamily="34" charset="0"/>
              </a:rPr>
              <a:t>Ș</a:t>
            </a:r>
            <a:r>
              <a:rPr lang="en-US" dirty="0" smtClean="0">
                <a:latin typeface="Arial Rounded MT Bold" pitchFamily="34" charset="0"/>
              </a:rPr>
              <a:t>OARA</a:t>
            </a:r>
            <a:endParaRPr lang="en-US" dirty="0">
              <a:latin typeface="Arial Rounded MT Bold" pitchFamily="34" charset="0"/>
            </a:endParaRPr>
          </a:p>
        </p:txBody>
      </p:sp>
      <p:sp>
        <p:nvSpPr>
          <p:cNvPr id="3" name="Subtitle 2"/>
          <p:cNvSpPr>
            <a:spLocks noGrp="1"/>
          </p:cNvSpPr>
          <p:nvPr>
            <p:ph type="subTitle" idx="1"/>
          </p:nvPr>
        </p:nvSpPr>
        <p:spPr/>
        <p:txBody>
          <a:bodyPr/>
          <a:lstStyle/>
          <a:p>
            <a:pPr algn="ctr"/>
            <a:r>
              <a:rPr lang="en-US" dirty="0" smtClean="0">
                <a:latin typeface="Comic Sans MS" pitchFamily="66" charset="0"/>
              </a:rPr>
              <a:t>A European School</a:t>
            </a:r>
            <a:endParaRPr lang="en-US" dirty="0">
              <a:latin typeface="Comic Sans MS" pitchFamily="66" charset="0"/>
            </a:endParaRPr>
          </a:p>
        </p:txBody>
      </p:sp>
    </p:spTree>
    <p:extLst>
      <p:ext uri="{BB962C8B-B14F-4D97-AF65-F5344CB8AC3E}">
        <p14:creationId xmlns:p14="http://schemas.microsoft.com/office/powerpoint/2010/main" val="4850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524000" y="3505200"/>
            <a:ext cx="6324600" cy="369332"/>
          </a:xfrm>
          <a:prstGeom prst="rect">
            <a:avLst/>
          </a:prstGeom>
        </p:spPr>
        <p:txBody>
          <a:bodyPr wrap="square">
            <a:spAutoFit/>
          </a:bodyPr>
          <a:lstStyle/>
          <a:p>
            <a:pPr algn="just"/>
            <a:r>
              <a:rPr lang="ro-RO" b="0" i="0" dirty="0" smtClean="0">
                <a:solidFill>
                  <a:srgbClr val="222222"/>
                </a:solidFill>
                <a:effectLst/>
                <a:latin typeface="arial"/>
              </a:rPr>
              <a:t>    </a:t>
            </a:r>
            <a:r>
              <a:rPr lang="en-US" b="0" i="0" dirty="0" smtClean="0">
                <a:solidFill>
                  <a:srgbClr val="222222"/>
                </a:solidFill>
                <a:effectLst/>
                <a:latin typeface="arial"/>
              </a:rPr>
              <a:t> </a:t>
            </a:r>
            <a:endParaRPr lang="en-US" dirty="0"/>
          </a:p>
        </p:txBody>
      </p:sp>
      <p:sp>
        <p:nvSpPr>
          <p:cNvPr id="4" name="Rectangle 3"/>
          <p:cNvSpPr/>
          <p:nvPr/>
        </p:nvSpPr>
        <p:spPr>
          <a:xfrm>
            <a:off x="1129284" y="3581400"/>
            <a:ext cx="6959346" cy="2585323"/>
          </a:xfrm>
          <a:prstGeom prst="rect">
            <a:avLst/>
          </a:prstGeom>
        </p:spPr>
        <p:txBody>
          <a:bodyPr wrap="square">
            <a:spAutoFit/>
          </a:bodyPr>
          <a:lstStyle/>
          <a:p>
            <a:pPr algn="just"/>
            <a:r>
              <a:rPr lang="ro-RO" dirty="0"/>
              <a:t> </a:t>
            </a:r>
            <a:r>
              <a:rPr lang="ro-RO" dirty="0" smtClean="0"/>
              <a:t>   </a:t>
            </a:r>
            <a:r>
              <a:rPr lang="ro-RO" dirty="0" smtClean="0">
                <a:latin typeface="Tahoma" pitchFamily="34" charset="0"/>
                <a:ea typeface="Tahoma" pitchFamily="34" charset="0"/>
                <a:cs typeface="Tahoma" pitchFamily="34" charset="0"/>
              </a:rPr>
              <a:t>Secondary </a:t>
            </a:r>
            <a:r>
              <a:rPr lang="ro-RO" dirty="0">
                <a:latin typeface="Tahoma" pitchFamily="34" charset="0"/>
                <a:ea typeface="Tahoma" pitchFamily="34" charset="0"/>
                <a:cs typeface="Tahoma" pitchFamily="34" charset="0"/>
              </a:rPr>
              <a:t>School no </a:t>
            </a:r>
            <a:r>
              <a:rPr lang="ro-RO" dirty="0" smtClean="0">
                <a:latin typeface="Tahoma" pitchFamily="34" charset="0"/>
                <a:ea typeface="Tahoma" pitchFamily="34" charset="0"/>
                <a:cs typeface="Tahoma" pitchFamily="34" charset="0"/>
              </a:rPr>
              <a:t>13 </a:t>
            </a:r>
            <a:r>
              <a:rPr lang="ro-RO" dirty="0">
                <a:latin typeface="Tahoma" pitchFamily="34" charset="0"/>
                <a:ea typeface="Tahoma" pitchFamily="34" charset="0"/>
                <a:cs typeface="Tahoma" pitchFamily="34" charset="0"/>
              </a:rPr>
              <a:t>from Timisoara is a representative institution for the state educational system of Timis County, one that has developed a stimulating educational climate, leading to the highest educational performances of its students. Our school </a:t>
            </a:r>
            <a:r>
              <a:rPr lang="ro-RO" dirty="0" smtClean="0">
                <a:latin typeface="Tahoma" pitchFamily="34" charset="0"/>
                <a:ea typeface="Tahoma" pitchFamily="34" charset="0"/>
                <a:cs typeface="Tahoma" pitchFamily="34" charset="0"/>
              </a:rPr>
              <a:t> </a:t>
            </a:r>
            <a:r>
              <a:rPr lang="ro-RO" dirty="0">
                <a:latin typeface="Tahoma" pitchFamily="34" charset="0"/>
                <a:ea typeface="Tahoma" pitchFamily="34" charset="0"/>
                <a:cs typeface="Tahoma" pitchFamily="34" charset="0"/>
              </a:rPr>
              <a:t>prides itself in preparing its students for life, so that they would be able to solve problems and carry on professional and social duties, in offering equal chances to all students through integration, in treating every student according to their needs, character and development.</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872" y="931164"/>
            <a:ext cx="3543300" cy="2362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6930" y="961369"/>
            <a:ext cx="3107384" cy="2331995"/>
          </a:xfrm>
          <a:prstGeom prst="rect">
            <a:avLst/>
          </a:prstGeom>
        </p:spPr>
      </p:pic>
    </p:spTree>
    <p:extLst>
      <p:ext uri="{BB962C8B-B14F-4D97-AF65-F5344CB8AC3E}">
        <p14:creationId xmlns:p14="http://schemas.microsoft.com/office/powerpoint/2010/main" val="297411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90600"/>
            <a:ext cx="3581399" cy="201453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72312"/>
            <a:ext cx="3657600" cy="20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320" y="3581400"/>
            <a:ext cx="3594677" cy="1981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314699"/>
            <a:ext cx="3657599" cy="2743200"/>
          </a:xfrm>
          <a:prstGeom prst="rect">
            <a:avLst/>
          </a:prstGeom>
        </p:spPr>
      </p:pic>
    </p:spTree>
    <p:extLst>
      <p:ext uri="{BB962C8B-B14F-4D97-AF65-F5344CB8AC3E}">
        <p14:creationId xmlns:p14="http://schemas.microsoft.com/office/powerpoint/2010/main" val="72116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8153400" cy="3970318"/>
          </a:xfrm>
          <a:prstGeom prst="rect">
            <a:avLst/>
          </a:prstGeom>
        </p:spPr>
        <p:txBody>
          <a:bodyPr wrap="square">
            <a:spAutoFit/>
          </a:bodyPr>
          <a:lstStyle/>
          <a:p>
            <a:pPr algn="just"/>
            <a:r>
              <a:rPr lang="en-US" dirty="0" smtClean="0">
                <a:latin typeface="Tahoma" pitchFamily="34" charset="0"/>
                <a:ea typeface="Tahoma" pitchFamily="34" charset="0"/>
                <a:cs typeface="Tahoma" pitchFamily="34" charset="0"/>
              </a:rPr>
              <a:t>    </a:t>
            </a:r>
            <a:r>
              <a:rPr lang="ro-RO" dirty="0" smtClean="0">
                <a:latin typeface="Tahoma" pitchFamily="34" charset="0"/>
                <a:ea typeface="Tahoma" pitchFamily="34" charset="0"/>
                <a:cs typeface="Tahoma" pitchFamily="34" charset="0"/>
              </a:rPr>
              <a:t>Our </a:t>
            </a:r>
            <a:r>
              <a:rPr lang="ro-RO" dirty="0">
                <a:latin typeface="Tahoma" pitchFamily="34" charset="0"/>
                <a:ea typeface="Tahoma" pitchFamily="34" charset="0"/>
                <a:cs typeface="Tahoma" pitchFamily="34" charset="0"/>
              </a:rPr>
              <a:t>school includes primary and secondary education with three classes per level, and </a:t>
            </a:r>
            <a:r>
              <a:rPr lang="en-US" dirty="0" smtClean="0">
                <a:latin typeface="Tahoma" pitchFamily="34" charset="0"/>
                <a:ea typeface="Tahoma" pitchFamily="34" charset="0"/>
                <a:cs typeface="Tahoma" pitchFamily="34" charset="0"/>
              </a:rPr>
              <a:t>was</a:t>
            </a:r>
            <a:r>
              <a:rPr lang="ro-RO" dirty="0" smtClean="0">
                <a:latin typeface="Tahoma" pitchFamily="34" charset="0"/>
                <a:ea typeface="Tahoma" pitchFamily="34" charset="0"/>
                <a:cs typeface="Tahoma" pitchFamily="34" charset="0"/>
              </a:rPr>
              <a:t> </a:t>
            </a:r>
            <a:r>
              <a:rPr lang="ro-RO" dirty="0">
                <a:latin typeface="Tahoma" pitchFamily="34" charset="0"/>
                <a:ea typeface="Tahoma" pitchFamily="34" charset="0"/>
                <a:cs typeface="Tahoma" pitchFamily="34" charset="0"/>
              </a:rPr>
              <a:t>built </a:t>
            </a:r>
            <a:r>
              <a:rPr lang="ro-RO" dirty="0" smtClean="0">
                <a:latin typeface="Tahoma" pitchFamily="34" charset="0"/>
                <a:ea typeface="Tahoma" pitchFamily="34" charset="0"/>
                <a:cs typeface="Tahoma" pitchFamily="34" charset="0"/>
              </a:rPr>
              <a:t>in </a:t>
            </a:r>
            <a:r>
              <a:rPr lang="ro-RO" dirty="0">
                <a:latin typeface="Tahoma" pitchFamily="34" charset="0"/>
                <a:ea typeface="Tahoma" pitchFamily="34" charset="0"/>
                <a:cs typeface="Tahoma" pitchFamily="34" charset="0"/>
              </a:rPr>
              <a:t>the </a:t>
            </a:r>
            <a:r>
              <a:rPr lang="ro-RO" dirty="0" smtClean="0">
                <a:latin typeface="Tahoma" pitchFamily="34" charset="0"/>
                <a:ea typeface="Tahoma" pitchFamily="34" charset="0"/>
                <a:cs typeface="Tahoma" pitchFamily="34" charset="0"/>
              </a:rPr>
              <a:t>1960s</a:t>
            </a:r>
            <a:r>
              <a:rPr lang="en-US" dirty="0">
                <a:latin typeface="Tahoma" pitchFamily="34" charset="0"/>
                <a:ea typeface="Tahoma" pitchFamily="34" charset="0"/>
                <a:cs typeface="Tahoma" pitchFamily="34" charset="0"/>
              </a:rPr>
              <a:t>.</a:t>
            </a:r>
            <a:r>
              <a:rPr lang="ro-RO" dirty="0" smtClean="0">
                <a:latin typeface="Tahoma" pitchFamily="34" charset="0"/>
                <a:ea typeface="Tahoma" pitchFamily="34" charset="0"/>
                <a:cs typeface="Tahoma" pitchFamily="34" charset="0"/>
              </a:rPr>
              <a:t> The </a:t>
            </a:r>
            <a:r>
              <a:rPr lang="ro-RO" dirty="0">
                <a:latin typeface="Tahoma" pitchFamily="34" charset="0"/>
                <a:ea typeface="Tahoma" pitchFamily="34" charset="0"/>
                <a:cs typeface="Tahoma" pitchFamily="34" charset="0"/>
              </a:rPr>
              <a:t>school is hosted in a two-floor builinding with 12 classrooms, </a:t>
            </a:r>
            <a:r>
              <a:rPr lang="en-US" dirty="0" smtClean="0">
                <a:latin typeface="Tahoma" pitchFamily="34" charset="0"/>
                <a:ea typeface="Tahoma" pitchFamily="34" charset="0"/>
                <a:cs typeface="Tahoma" pitchFamily="34" charset="0"/>
              </a:rPr>
              <a:t>2</a:t>
            </a:r>
            <a:r>
              <a:rPr lang="ro-RO" dirty="0" smtClean="0">
                <a:latin typeface="Tahoma" pitchFamily="34" charset="0"/>
                <a:ea typeface="Tahoma" pitchFamily="34" charset="0"/>
                <a:cs typeface="Tahoma" pitchFamily="34" charset="0"/>
              </a:rPr>
              <a:t> laborator</a:t>
            </a:r>
            <a:r>
              <a:rPr lang="en-US" dirty="0" err="1" smtClean="0">
                <a:latin typeface="Tahoma" pitchFamily="34" charset="0"/>
                <a:ea typeface="Tahoma" pitchFamily="34" charset="0"/>
                <a:cs typeface="Tahoma" pitchFamily="34" charset="0"/>
              </a:rPr>
              <a:t>ies</a:t>
            </a:r>
            <a:r>
              <a:rPr lang="ro-RO"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2 ICT rooms, </a:t>
            </a:r>
            <a:r>
              <a:rPr lang="ro-RO" dirty="0" smtClean="0">
                <a:latin typeface="Tahoma" pitchFamily="34" charset="0"/>
                <a:ea typeface="Tahoma" pitchFamily="34" charset="0"/>
                <a:cs typeface="Tahoma" pitchFamily="34" charset="0"/>
              </a:rPr>
              <a:t>6 </a:t>
            </a:r>
            <a:r>
              <a:rPr lang="ro-RO" dirty="0">
                <a:latin typeface="Tahoma" pitchFamily="34" charset="0"/>
                <a:ea typeface="Tahoma" pitchFamily="34" charset="0"/>
                <a:cs typeface="Tahoma" pitchFamily="34" charset="0"/>
              </a:rPr>
              <a:t>cabinets, a workroom, 4 offices, a sports hall, a medical office, 3 restrooms and 8 additional rooms. </a:t>
            </a:r>
            <a:r>
              <a:rPr lang="ro-RO" dirty="0" smtClean="0">
                <a:latin typeface="Tahoma" pitchFamily="34" charset="0"/>
                <a:ea typeface="Tahoma" pitchFamily="34" charset="0"/>
                <a:cs typeface="Tahoma" pitchFamily="34" charset="0"/>
              </a:rPr>
              <a:t>Also </a:t>
            </a:r>
            <a:r>
              <a:rPr lang="ro-RO" dirty="0">
                <a:latin typeface="Tahoma" pitchFamily="34" charset="0"/>
                <a:ea typeface="Tahoma" pitchFamily="34" charset="0"/>
                <a:cs typeface="Tahoma" pitchFamily="34" charset="0"/>
              </a:rPr>
              <a:t>worth noting is that Secondary School no 13 is one of the few in Timisoara that offers German as a second </a:t>
            </a:r>
            <a:r>
              <a:rPr lang="ro-RO" dirty="0" smtClean="0">
                <a:latin typeface="Tahoma" pitchFamily="34" charset="0"/>
                <a:ea typeface="Tahoma" pitchFamily="34" charset="0"/>
                <a:cs typeface="Tahoma" pitchFamily="34" charset="0"/>
              </a:rPr>
              <a:t>languag</a:t>
            </a:r>
            <a:r>
              <a:rPr lang="en-US" dirty="0" smtClean="0">
                <a:latin typeface="Tahoma" pitchFamily="34" charset="0"/>
                <a:ea typeface="Tahoma" pitchFamily="34" charset="0"/>
                <a:cs typeface="Tahoma" pitchFamily="34" charset="0"/>
              </a:rPr>
              <a:t>e. Student </a:t>
            </a:r>
            <a:r>
              <a:rPr lang="en-US" dirty="0">
                <a:latin typeface="Tahoma" pitchFamily="34" charset="0"/>
                <a:ea typeface="Tahoma" pitchFamily="34" charset="0"/>
                <a:cs typeface="Tahoma" pitchFamily="34" charset="0"/>
              </a:rPr>
              <a:t>exhibitions of drawings, posters, leaflets (among which those that focus on the 1</a:t>
            </a:r>
            <a:r>
              <a:rPr lang="en-US" baseline="30000" dirty="0">
                <a:latin typeface="Tahoma" pitchFamily="34" charset="0"/>
                <a:ea typeface="Tahoma" pitchFamily="34" charset="0"/>
                <a:cs typeface="Tahoma" pitchFamily="34" charset="0"/>
              </a:rPr>
              <a:t>st</a:t>
            </a:r>
            <a:r>
              <a:rPr lang="en-US" dirty="0">
                <a:latin typeface="Tahoma" pitchFamily="34" charset="0"/>
                <a:ea typeface="Tahoma" pitchFamily="34" charset="0"/>
                <a:cs typeface="Tahoma" pitchFamily="34" charset="0"/>
              </a:rPr>
              <a:t> of December, Halloween, Christmas, Thanksgiving, Easter, </a:t>
            </a:r>
            <a:r>
              <a:rPr lang="en-US" dirty="0" err="1">
                <a:latin typeface="Tahoma" pitchFamily="34" charset="0"/>
                <a:ea typeface="Tahoma" pitchFamily="34" charset="0"/>
                <a:cs typeface="Tahoma" pitchFamily="34" charset="0"/>
              </a:rPr>
              <a:t>Fasching</a:t>
            </a:r>
            <a:r>
              <a:rPr lang="en-US" dirty="0">
                <a:latin typeface="Tahoma" pitchFamily="34" charset="0"/>
                <a:ea typeface="Tahoma" pitchFamily="34" charset="0"/>
                <a:cs typeface="Tahoma" pitchFamily="34" charset="0"/>
              </a:rPr>
              <a:t>, Comics, Green projects, The city of the </a:t>
            </a:r>
            <a:r>
              <a:rPr lang="en-US" dirty="0" smtClean="0">
                <a:latin typeface="Tahoma" pitchFamily="34" charset="0"/>
                <a:ea typeface="Tahoma" pitchFamily="34" charset="0"/>
                <a:cs typeface="Tahoma" pitchFamily="34" charset="0"/>
              </a:rPr>
              <a:t>future or spring), </a:t>
            </a:r>
            <a:r>
              <a:rPr lang="en-US" dirty="0">
                <a:latin typeface="Tahoma" pitchFamily="34" charset="0"/>
                <a:ea typeface="Tahoma" pitchFamily="34" charset="0"/>
                <a:cs typeface="Tahoma" pitchFamily="34" charset="0"/>
              </a:rPr>
              <a:t>as well as </a:t>
            </a:r>
            <a:r>
              <a:rPr lang="en-US" dirty="0" smtClean="0">
                <a:latin typeface="Tahoma" pitchFamily="34" charset="0"/>
                <a:ea typeface="Tahoma" pitchFamily="34" charset="0"/>
                <a:cs typeface="Tahoma" pitchFamily="34" charset="0"/>
              </a:rPr>
              <a:t>going </a:t>
            </a:r>
            <a:r>
              <a:rPr lang="en-US" dirty="0">
                <a:latin typeface="Tahoma" pitchFamily="34" charset="0"/>
                <a:ea typeface="Tahoma" pitchFamily="34" charset="0"/>
                <a:cs typeface="Tahoma" pitchFamily="34" charset="0"/>
              </a:rPr>
              <a:t>to the theatre, films, and art exhibitions are believed to play an important part in the development of students also. </a:t>
            </a:r>
            <a:r>
              <a:rPr lang="en-US" dirty="0" smtClean="0">
                <a:latin typeface="Tahoma" pitchFamily="34" charset="0"/>
                <a:ea typeface="Tahoma" pitchFamily="34" charset="0"/>
                <a:cs typeface="Tahoma" pitchFamily="34" charset="0"/>
              </a:rPr>
              <a:t>Public </a:t>
            </a:r>
            <a:r>
              <a:rPr lang="en-US" dirty="0">
                <a:latin typeface="Tahoma" pitchFamily="34" charset="0"/>
                <a:ea typeface="Tahoma" pitchFamily="34" charset="0"/>
                <a:cs typeface="Tahoma" pitchFamily="34" charset="0"/>
              </a:rPr>
              <a:t>readings and meetings with writers organized at school are also meant to raise the students’ interest in reading and culture, and offer them an alternative to using their free time in their best </a:t>
            </a:r>
            <a:r>
              <a:rPr lang="en-US" dirty="0" smtClean="0">
                <a:latin typeface="Tahoma" pitchFamily="34" charset="0"/>
                <a:ea typeface="Tahoma" pitchFamily="34" charset="0"/>
                <a:cs typeface="Tahoma" pitchFamily="34" charset="0"/>
              </a:rPr>
              <a:t>interest.</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724400"/>
            <a:ext cx="1275077" cy="17496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301" y="4724400"/>
            <a:ext cx="2669397" cy="1749604"/>
          </a:xfrm>
          <a:prstGeom prst="rect">
            <a:avLst/>
          </a:prstGeom>
        </p:spPr>
      </p:pic>
    </p:spTree>
    <p:extLst>
      <p:ext uri="{BB962C8B-B14F-4D97-AF65-F5344CB8AC3E}">
        <p14:creationId xmlns:p14="http://schemas.microsoft.com/office/powerpoint/2010/main" val="290275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86606"/>
            <a:ext cx="3886200" cy="21859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657600"/>
            <a:ext cx="4114800" cy="23145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335909"/>
            <a:ext cx="3105912" cy="232943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57200"/>
            <a:ext cx="2133600" cy="2844800"/>
          </a:xfrm>
          <a:prstGeom prst="rect">
            <a:avLst/>
          </a:prstGeom>
        </p:spPr>
      </p:pic>
    </p:spTree>
    <p:extLst>
      <p:ext uri="{BB962C8B-B14F-4D97-AF65-F5344CB8AC3E}">
        <p14:creationId xmlns:p14="http://schemas.microsoft.com/office/powerpoint/2010/main" val="201783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524000" y="3886200"/>
            <a:ext cx="6705600" cy="369332"/>
          </a:xfrm>
          <a:prstGeom prst="rect">
            <a:avLst/>
          </a:prstGeom>
        </p:spPr>
        <p:txBody>
          <a:bodyPr wrap="square">
            <a:spAutoFit/>
          </a:bodyPr>
          <a:lstStyle/>
          <a:p>
            <a:pPr algn="just"/>
            <a:r>
              <a:rPr lang="ro-RO" b="0" i="0" dirty="0" smtClean="0">
                <a:solidFill>
                  <a:srgbClr val="222222"/>
                </a:solidFill>
                <a:effectLst/>
                <a:latin typeface="arial"/>
              </a:rPr>
              <a:t>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066799"/>
            <a:ext cx="2971800" cy="2140591"/>
          </a:xfrm>
          <a:prstGeom prst="rect">
            <a:avLst/>
          </a:prstGeom>
        </p:spPr>
      </p:pic>
      <p:sp>
        <p:nvSpPr>
          <p:cNvPr id="4" name="Rectangle 3"/>
          <p:cNvSpPr/>
          <p:nvPr/>
        </p:nvSpPr>
        <p:spPr>
          <a:xfrm>
            <a:off x="990600" y="3295349"/>
            <a:ext cx="7315200" cy="2862322"/>
          </a:xfrm>
          <a:prstGeom prst="rect">
            <a:avLst/>
          </a:prstGeom>
        </p:spPr>
        <p:txBody>
          <a:bodyPr wrap="square">
            <a:spAutoFit/>
          </a:bodyPr>
          <a:lstStyle/>
          <a:p>
            <a:pPr algn="just"/>
            <a:r>
              <a:rPr lang="ro-RO" dirty="0" smtClean="0"/>
              <a:t>    </a:t>
            </a:r>
            <a:r>
              <a:rPr lang="ro-RO" dirty="0" smtClean="0">
                <a:latin typeface="Tahoma" pitchFamily="34" charset="0"/>
                <a:ea typeface="Tahoma" pitchFamily="34" charset="0"/>
                <a:cs typeface="Tahoma" pitchFamily="34" charset="0"/>
              </a:rPr>
              <a:t>The classrooms</a:t>
            </a:r>
            <a:endParaRPr lang="en-US" dirty="0" smtClean="0">
              <a:latin typeface="Tahoma" pitchFamily="34" charset="0"/>
              <a:ea typeface="Tahoma" pitchFamily="34" charset="0"/>
              <a:cs typeface="Tahoma" pitchFamily="34" charset="0"/>
            </a:endParaRPr>
          </a:p>
          <a:p>
            <a:pPr marL="285750" indent="-285750" algn="just">
              <a:buFontTx/>
              <a:buChar char="-"/>
            </a:pPr>
            <a:r>
              <a:rPr lang="ro-RO" dirty="0" smtClean="0">
                <a:latin typeface="Tahoma" pitchFamily="34" charset="0"/>
                <a:ea typeface="Tahoma" pitchFamily="34" charset="0"/>
                <a:cs typeface="Tahoma" pitchFamily="34" charset="0"/>
              </a:rPr>
              <a:t>60 </a:t>
            </a:r>
            <a:r>
              <a:rPr lang="ro-RO" dirty="0">
                <a:latin typeface="Tahoma" pitchFamily="34" charset="0"/>
                <a:ea typeface="Tahoma" pitchFamily="34" charset="0"/>
                <a:cs typeface="Tahoma" pitchFamily="34" charset="0"/>
              </a:rPr>
              <a:t>square </a:t>
            </a:r>
            <a:r>
              <a:rPr lang="ro-RO" dirty="0" smtClean="0">
                <a:latin typeface="Tahoma" pitchFamily="34" charset="0"/>
                <a:ea typeface="Tahoma" pitchFamily="34" charset="0"/>
                <a:cs typeface="Tahoma" pitchFamily="34" charset="0"/>
              </a:rPr>
              <a:t>metres</a:t>
            </a:r>
            <a:r>
              <a:rPr lang="en-US" dirty="0" smtClean="0">
                <a:latin typeface="Tahoma" pitchFamily="34" charset="0"/>
                <a:ea typeface="Tahoma" pitchFamily="34" charset="0"/>
                <a:cs typeface="Tahoma" pitchFamily="34" charset="0"/>
              </a:rPr>
              <a:t>, </a:t>
            </a:r>
            <a:r>
              <a:rPr lang="ro-RO" dirty="0" smtClean="0">
                <a:latin typeface="Tahoma" pitchFamily="34" charset="0"/>
                <a:ea typeface="Tahoma" pitchFamily="34" charset="0"/>
                <a:cs typeface="Tahoma" pitchFamily="34" charset="0"/>
              </a:rPr>
              <a:t>very bright</a:t>
            </a:r>
            <a:endParaRPr lang="en-US" dirty="0" smtClean="0">
              <a:latin typeface="Tahoma" pitchFamily="34" charset="0"/>
              <a:ea typeface="Tahoma" pitchFamily="34" charset="0"/>
              <a:cs typeface="Tahoma" pitchFamily="34" charset="0"/>
            </a:endParaRPr>
          </a:p>
          <a:p>
            <a:pPr marL="285750" indent="-285750" algn="just">
              <a:buFontTx/>
              <a:buChar char="-"/>
            </a:pPr>
            <a:r>
              <a:rPr lang="ro-RO" dirty="0" smtClean="0">
                <a:latin typeface="Tahoma" pitchFamily="34" charset="0"/>
                <a:ea typeface="Tahoma" pitchFamily="34" charset="0"/>
                <a:cs typeface="Tahoma" pitchFamily="34" charset="0"/>
              </a:rPr>
              <a:t>equipped </a:t>
            </a:r>
            <a:r>
              <a:rPr lang="ro-RO" dirty="0">
                <a:latin typeface="Tahoma" pitchFamily="34" charset="0"/>
                <a:ea typeface="Tahoma" pitchFamily="34" charset="0"/>
                <a:cs typeface="Tahoma" pitchFamily="34" charset="0"/>
              </a:rPr>
              <a:t>with air conditioning, new desks and chairs, drawers, shelves, whiteboards, and </a:t>
            </a:r>
            <a:r>
              <a:rPr lang="ro-RO" dirty="0" smtClean="0">
                <a:latin typeface="Tahoma" pitchFamily="34" charset="0"/>
                <a:ea typeface="Tahoma" pitchFamily="34" charset="0"/>
                <a:cs typeface="Tahoma" pitchFamily="34" charset="0"/>
              </a:rPr>
              <a:t>projectors </a:t>
            </a:r>
            <a:endParaRPr lang="en-US" dirty="0" smtClean="0">
              <a:latin typeface="Tahoma" pitchFamily="34" charset="0"/>
              <a:ea typeface="Tahoma" pitchFamily="34" charset="0"/>
              <a:cs typeface="Tahoma" pitchFamily="34" charset="0"/>
            </a:endParaRPr>
          </a:p>
          <a:p>
            <a:pPr marL="285750" indent="-285750" algn="just">
              <a:buFontTx/>
              <a:buChar char="-"/>
            </a:pPr>
            <a:r>
              <a:rPr lang="ro-RO" dirty="0" smtClean="0">
                <a:latin typeface="Tahoma" pitchFamily="34" charset="0"/>
                <a:ea typeface="Tahoma" pitchFamily="34" charset="0"/>
                <a:cs typeface="Tahoma" pitchFamily="34" charset="0"/>
              </a:rPr>
              <a:t>most </a:t>
            </a:r>
            <a:r>
              <a:rPr lang="ro-RO" dirty="0">
                <a:latin typeface="Tahoma" pitchFamily="34" charset="0"/>
                <a:ea typeface="Tahoma" pitchFamily="34" charset="0"/>
                <a:cs typeface="Tahoma" pitchFamily="34" charset="0"/>
              </a:rPr>
              <a:t>of them also have a computer, printing and copying machines, and some an interactive whiteboard. </a:t>
            </a:r>
            <a:endParaRPr lang="en-US" dirty="0" smtClean="0">
              <a:latin typeface="Tahoma" pitchFamily="34" charset="0"/>
              <a:ea typeface="Tahoma" pitchFamily="34" charset="0"/>
              <a:cs typeface="Tahoma" pitchFamily="34" charset="0"/>
            </a:endParaRPr>
          </a:p>
          <a:p>
            <a:pPr algn="just"/>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a:t>
            </a:r>
            <a:r>
              <a:rPr lang="ro-RO" dirty="0" smtClean="0">
                <a:latin typeface="Tahoma" pitchFamily="34" charset="0"/>
                <a:ea typeface="Tahoma" pitchFamily="34" charset="0"/>
                <a:cs typeface="Tahoma" pitchFamily="34" charset="0"/>
              </a:rPr>
              <a:t>The </a:t>
            </a:r>
            <a:r>
              <a:rPr lang="ro-RO" dirty="0">
                <a:latin typeface="Tahoma" pitchFamily="34" charset="0"/>
                <a:ea typeface="Tahoma" pitchFamily="34" charset="0"/>
                <a:cs typeface="Tahoma" pitchFamily="34" charset="0"/>
              </a:rPr>
              <a:t>school also provides a small room for the </a:t>
            </a:r>
            <a:r>
              <a:rPr lang="ro-RO" dirty="0" smtClean="0">
                <a:latin typeface="Tahoma" pitchFamily="34" charset="0"/>
                <a:ea typeface="Tahoma" pitchFamily="34" charset="0"/>
                <a:cs typeface="Tahoma" pitchFamily="34" charset="0"/>
              </a:rPr>
              <a:t>library</a:t>
            </a:r>
            <a:r>
              <a:rPr lang="en-US" dirty="0" smtClean="0">
                <a:latin typeface="Tahoma" pitchFamily="34" charset="0"/>
                <a:ea typeface="Tahoma" pitchFamily="34" charset="0"/>
                <a:cs typeface="Tahoma" pitchFamily="34" charset="0"/>
              </a:rPr>
              <a:t> and a reading corner</a:t>
            </a:r>
            <a:r>
              <a:rPr lang="ro-RO" dirty="0" smtClean="0">
                <a:latin typeface="Tahoma" pitchFamily="34" charset="0"/>
                <a:ea typeface="Tahoma" pitchFamily="34" charset="0"/>
                <a:cs typeface="Tahoma" pitchFamily="34" charset="0"/>
              </a:rPr>
              <a:t>, with</a:t>
            </a:r>
            <a:r>
              <a:rPr lang="en-US" dirty="0" smtClean="0">
                <a:latin typeface="Tahoma" pitchFamily="34" charset="0"/>
                <a:ea typeface="Tahoma" pitchFamily="34" charset="0"/>
                <a:cs typeface="Tahoma" pitchFamily="34" charset="0"/>
              </a:rPr>
              <a:t> dictionaries, workbooks,</a:t>
            </a:r>
            <a:r>
              <a:rPr lang="ro-RO" dirty="0" smtClean="0">
                <a:latin typeface="Tahoma" pitchFamily="34" charset="0"/>
                <a:ea typeface="Tahoma" pitchFamily="34" charset="0"/>
                <a:cs typeface="Tahoma" pitchFamily="34" charset="0"/>
              </a:rPr>
              <a:t> </a:t>
            </a:r>
            <a:r>
              <a:rPr lang="ro-RO" dirty="0">
                <a:latin typeface="Tahoma" pitchFamily="34" charset="0"/>
                <a:ea typeface="Tahoma" pitchFamily="34" charset="0"/>
                <a:cs typeface="Tahoma" pitchFamily="34" charset="0"/>
              </a:rPr>
              <a:t>important titles from the national curriculum, national and international </a:t>
            </a:r>
            <a:r>
              <a:rPr lang="ro-RO" dirty="0" smtClean="0">
                <a:latin typeface="Tahoma" pitchFamily="34" charset="0"/>
                <a:ea typeface="Tahoma" pitchFamily="34" charset="0"/>
                <a:cs typeface="Tahoma" pitchFamily="34" charset="0"/>
              </a:rPr>
              <a:t>literature</a:t>
            </a:r>
            <a:r>
              <a:rPr lang="en-US" dirty="0" smtClean="0">
                <a:latin typeface="Tahoma" pitchFamily="34" charset="0"/>
                <a:ea typeface="Tahoma" pitchFamily="34" charset="0"/>
                <a:cs typeface="Tahoma" pitchFamily="34" charset="0"/>
              </a:rPr>
              <a:t> for all ages</a:t>
            </a:r>
            <a:r>
              <a:rPr lang="ro-RO" dirty="0" smtClean="0">
                <a:latin typeface="Tahoma" pitchFamily="34" charset="0"/>
                <a:ea typeface="Tahoma" pitchFamily="34" charset="0"/>
                <a:cs typeface="Tahoma" pitchFamily="34" charset="0"/>
              </a:rPr>
              <a:t>, </a:t>
            </a:r>
            <a:r>
              <a:rPr lang="ro-RO" dirty="0">
                <a:latin typeface="Tahoma" pitchFamily="34" charset="0"/>
                <a:ea typeface="Tahoma" pitchFamily="34" charset="0"/>
                <a:cs typeface="Tahoma" pitchFamily="34" charset="0"/>
              </a:rPr>
              <a:t>science, technology and many others.</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21340"/>
            <a:ext cx="3581400" cy="2686050"/>
          </a:xfrm>
          <a:prstGeom prst="rect">
            <a:avLst/>
          </a:prstGeom>
        </p:spPr>
      </p:pic>
    </p:spTree>
    <p:extLst>
      <p:ext uri="{BB962C8B-B14F-4D97-AF65-F5344CB8AC3E}">
        <p14:creationId xmlns:p14="http://schemas.microsoft.com/office/powerpoint/2010/main" val="391081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914400"/>
            <a:ext cx="3657600" cy="17787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429000"/>
            <a:ext cx="3886200" cy="29146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048000"/>
            <a:ext cx="3810000" cy="2857500"/>
          </a:xfrm>
          <a:prstGeom prst="rect">
            <a:avLst/>
          </a:prstGeom>
        </p:spPr>
      </p:pic>
    </p:spTree>
    <p:extLst>
      <p:ext uri="{BB962C8B-B14F-4D97-AF65-F5344CB8AC3E}">
        <p14:creationId xmlns:p14="http://schemas.microsoft.com/office/powerpoint/2010/main" val="224142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499104"/>
            <a:ext cx="6629400" cy="369332"/>
          </a:xfrm>
          <a:prstGeom prst="rect">
            <a:avLst/>
          </a:prstGeom>
        </p:spPr>
        <p:txBody>
          <a:bodyPr wrap="square">
            <a:spAutoFit/>
          </a:bodyPr>
          <a:lstStyle/>
          <a:p>
            <a:pPr algn="just"/>
            <a:r>
              <a:rPr lang="ro-RO"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720" y="430308"/>
            <a:ext cx="1984224" cy="2616930"/>
          </a:xfrm>
          <a:prstGeom prst="rect">
            <a:avLst/>
          </a:prstGeom>
        </p:spPr>
      </p:pic>
      <p:sp>
        <p:nvSpPr>
          <p:cNvPr id="3" name="Rectangle 2"/>
          <p:cNvSpPr/>
          <p:nvPr/>
        </p:nvSpPr>
        <p:spPr>
          <a:xfrm>
            <a:off x="723900" y="3200400"/>
            <a:ext cx="7772400" cy="2862322"/>
          </a:xfrm>
          <a:prstGeom prst="rect">
            <a:avLst/>
          </a:prstGeom>
        </p:spPr>
        <p:txBody>
          <a:bodyPr wrap="square">
            <a:spAutoFit/>
          </a:bodyPr>
          <a:lstStyle/>
          <a:p>
            <a:pPr algn="just"/>
            <a:r>
              <a:rPr lang="en-US" dirty="0" smtClean="0">
                <a:latin typeface="Tahoma" pitchFamily="34" charset="0"/>
                <a:ea typeface="Tahoma" pitchFamily="34" charset="0"/>
                <a:cs typeface="Tahoma" pitchFamily="34" charset="0"/>
              </a:rPr>
              <a:t>    The school has had throughout the years </a:t>
            </a:r>
            <a:r>
              <a:rPr lang="ro-RO" dirty="0" smtClean="0">
                <a:latin typeface="Tahoma" pitchFamily="34" charset="0"/>
                <a:ea typeface="Tahoma" pitchFamily="34" charset="0"/>
                <a:cs typeface="Tahoma" pitchFamily="34" charset="0"/>
              </a:rPr>
              <a:t>numerous </a:t>
            </a:r>
            <a:r>
              <a:rPr lang="ro-RO" dirty="0">
                <a:latin typeface="Tahoma" pitchFamily="34" charset="0"/>
                <a:ea typeface="Tahoma" pitchFamily="34" charset="0"/>
                <a:cs typeface="Tahoma" pitchFamily="34" charset="0"/>
              </a:rPr>
              <a:t>projects </a:t>
            </a:r>
            <a:r>
              <a:rPr lang="ro-RO" dirty="0" smtClean="0">
                <a:latin typeface="Tahoma" pitchFamily="34" charset="0"/>
                <a:ea typeface="Tahoma" pitchFamily="34" charset="0"/>
                <a:cs typeface="Tahoma" pitchFamily="34" charset="0"/>
              </a:rPr>
              <a:t>(Plein </a:t>
            </a:r>
            <a:r>
              <a:rPr lang="ro-RO" dirty="0">
                <a:latin typeface="Tahoma" pitchFamily="34" charset="0"/>
                <a:ea typeface="Tahoma" pitchFamily="34" charset="0"/>
                <a:cs typeface="Tahoma" pitchFamily="34" charset="0"/>
              </a:rPr>
              <a:t>Air, Education without frontiers, Tolerance vs Violence, My child – My priority, Erntedankfest - Ziua Recoltei, Saint Martin, Oseti prirodu with Serbia, Christmas Fair, ECO13, The Magic of Christmas, Eco Nature, Customs and Traditions at Home and Abroad, to name only a few), and some of the best results in the county at school competitions and national examinations. </a:t>
            </a:r>
            <a:r>
              <a:rPr lang="ro-RO" dirty="0" smtClean="0">
                <a:latin typeface="Tahoma" pitchFamily="34" charset="0"/>
                <a:ea typeface="Tahoma" pitchFamily="34" charset="0"/>
                <a:cs typeface="Tahoma" pitchFamily="34" charset="0"/>
              </a:rPr>
              <a:t>The </a:t>
            </a:r>
            <a:r>
              <a:rPr lang="ro-RO" dirty="0">
                <a:latin typeface="Tahoma" pitchFamily="34" charset="0"/>
                <a:ea typeface="Tahoma" pitchFamily="34" charset="0"/>
                <a:cs typeface="Tahoma" pitchFamily="34" charset="0"/>
              </a:rPr>
              <a:t>quality of the teaching process is also visible in the final results at the end of the school year. In 2017-2018, for instance, 99,73% of the primary school students graduated, whereas for the secondary school students, the figures show 99,28%. </a:t>
            </a:r>
            <a:endParaRPr lang="en-US"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025" y="431038"/>
            <a:ext cx="1962150" cy="2616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31038"/>
            <a:ext cx="2114550" cy="2616200"/>
          </a:xfrm>
          <a:prstGeom prst="rect">
            <a:avLst/>
          </a:prstGeom>
        </p:spPr>
      </p:pic>
    </p:spTree>
    <p:extLst>
      <p:ext uri="{BB962C8B-B14F-4D97-AF65-F5344CB8AC3E}">
        <p14:creationId xmlns:p14="http://schemas.microsoft.com/office/powerpoint/2010/main" val="389483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85800"/>
            <a:ext cx="3657600" cy="2667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43000"/>
            <a:ext cx="3623733" cy="20383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581400"/>
            <a:ext cx="3830998" cy="2746248"/>
          </a:xfrm>
          <a:prstGeom prst="rect">
            <a:avLst/>
          </a:prstGeom>
        </p:spPr>
      </p:pic>
    </p:spTree>
    <p:extLst>
      <p:ext uri="{BB962C8B-B14F-4D97-AF65-F5344CB8AC3E}">
        <p14:creationId xmlns:p14="http://schemas.microsoft.com/office/powerpoint/2010/main" val="2840721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5659</TotalTime>
  <Words>524</Words>
  <Application>Microsoft Office PowerPoint</Application>
  <PresentationFormat>On-screen Show (4:3)</PresentationFormat>
  <Paragraphs>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ȘCOALA GIMNAZIALĂ NR 13 TIMIȘOARA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EXAMS PREPARATION</dc:title>
  <dc:creator>Delia</dc:creator>
  <cp:lastModifiedBy>Delia</cp:lastModifiedBy>
  <cp:revision>38</cp:revision>
  <dcterms:created xsi:type="dcterms:W3CDTF">2018-06-15T15:05:16Z</dcterms:created>
  <dcterms:modified xsi:type="dcterms:W3CDTF">2019-11-24T09:19:18Z</dcterms:modified>
</cp:coreProperties>
</file>